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7103725" cy="10234275"/>
  <p:embeddedFontLst>
    <p:embeddedFont>
      <p:font typeface="Arial Black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2">
          <p15:clr>
            <a:srgbClr val="A4A3A4"/>
          </p15:clr>
        </p15:guide>
        <p15:guide id="2" pos="3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2" orient="horz"/>
        <p:guide pos="39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rialBlack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322962"/>
            <a:ext cx="9144000" cy="2187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3pPr>
            <a:lvl4pPr indent="-355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4pPr>
            <a:lvl5pPr indent="-355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/>
          <p:nvPr>
            <p:ph idx="2" type="pic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 rot="5400000">
            <a:off x="7683223" y="2506386"/>
            <a:ext cx="5811838" cy="1529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 rot="5400000">
            <a:off x="2372260" y="-1168935"/>
            <a:ext cx="5811838" cy="887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-22225" y="0"/>
            <a:ext cx="12204600" cy="6885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336550" y="133985"/>
            <a:ext cx="8305200" cy="263070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2"/>
          <p:cNvSpPr txBox="1"/>
          <p:nvPr>
            <p:ph type="ctrTitle"/>
          </p:nvPr>
        </p:nvSpPr>
        <p:spPr>
          <a:xfrm>
            <a:off x="-198120" y="279022"/>
            <a:ext cx="9144000" cy="21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None/>
            </a:pPr>
            <a:r>
              <a:rPr lang="en-US" sz="4445">
                <a:latin typeface="Arial Black"/>
                <a:ea typeface="Arial Black"/>
                <a:cs typeface="Arial Black"/>
                <a:sym typeface="Arial Black"/>
              </a:rPr>
              <a:t>Донецк Туризм» — безопасное путешествие в историческом регионе</a:t>
            </a:r>
            <a:endParaRPr sz="4445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6785610" y="3058795"/>
            <a:ext cx="5310000" cy="37089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 txBox="1"/>
          <p:nvPr>
            <p:ph idx="1" type="subTitle"/>
          </p:nvPr>
        </p:nvSpPr>
        <p:spPr>
          <a:xfrm>
            <a:off x="6785610" y="3166745"/>
            <a:ext cx="53754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Интуитивное приложение для туристов с 5 ключевыми функциями, которые помогут исследовать Донецк без рисков</a:t>
            </a:r>
            <a:r>
              <a:rPr lang="en-US" sz="3200"/>
              <a:t>.</a:t>
            </a:r>
            <a:endParaRPr sz="3200"/>
          </a:p>
        </p:txBody>
      </p:sp>
      <p:pic>
        <p:nvPicPr>
          <p:cNvPr id="85" name="Google Shape;85;p12" title="89b3637148cd23430af87df4d9db35b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01" y="2966125"/>
            <a:ext cx="342549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 от Артемия Лебедева" id="86" name="Google Shape;8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5350" y="4420550"/>
            <a:ext cx="544525" cy="54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 от Артемия Лебедева" id="87" name="Google Shape;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1030" y="560070"/>
            <a:ext cx="1906270" cy="19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 title="d7f8135dfaf11b305581df963c7e76ab.jpg"/>
          <p:cNvPicPr preferRelativeResize="0"/>
          <p:nvPr/>
        </p:nvPicPr>
        <p:blipFill rotWithShape="1">
          <a:blip r:embed="rId5">
            <a:alphaModFix/>
          </a:blip>
          <a:srcRect b="38650" l="24738" r="0" t="0"/>
          <a:stretch/>
        </p:blipFill>
        <p:spPr>
          <a:xfrm>
            <a:off x="4305075" y="3705697"/>
            <a:ext cx="2131925" cy="22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E75B5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0" y="-1270"/>
            <a:ext cx="12230735" cy="687451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608330" y="491490"/>
            <a:ext cx="10325735" cy="86868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Функции которые планируются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608330" y="1789430"/>
            <a:ext cx="8735060" cy="139446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647700" y="2212340"/>
            <a:ext cx="3873500" cy="837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 sz="3600">
                <a:latin typeface="Arial Black"/>
                <a:ea typeface="Arial Black"/>
                <a:cs typeface="Arial Black"/>
                <a:sym typeface="Arial Black"/>
              </a:rPr>
              <a:t>Интеграция с</a:t>
            </a: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4437380" y="1922780"/>
            <a:ext cx="4408170" cy="1127125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4813935" y="1922780"/>
            <a:ext cx="4219575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Добро.ру</a:t>
            </a:r>
            <a:endParaRPr sz="5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6846650" y="3782550"/>
            <a:ext cx="5328300" cy="27204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7029190" y="3782560"/>
            <a:ext cx="49632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Возможность </a:t>
            </a:r>
            <a:r>
              <a:rPr lang="en-US" sz="3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поучаствовать</a:t>
            </a:r>
            <a:r>
              <a:rPr lang="en-US" sz="3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в </a:t>
            </a:r>
            <a:r>
              <a:rPr lang="en-US" sz="3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благотворительной</a:t>
            </a:r>
            <a:r>
              <a:rPr lang="en-US" sz="3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деятельности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в интересных местах</a:t>
            </a:r>
            <a:endParaRPr sz="3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/>
          <p:nvPr/>
        </p:nvSpPr>
        <p:spPr>
          <a:xfrm>
            <a:off x="-49530" y="-91440"/>
            <a:ext cx="12241530" cy="694944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581025" y="99695"/>
            <a:ext cx="9501505" cy="1773555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2"/>
          <p:cNvSpPr txBox="1"/>
          <p:nvPr>
            <p:ph type="title"/>
          </p:nvPr>
        </p:nvSpPr>
        <p:spPr>
          <a:xfrm>
            <a:off x="647700" y="3873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Персональные скидки кафе и ресторанов для пользователей приложения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6096635" y="2051685"/>
            <a:ext cx="5742940" cy="4532630"/>
          </a:xfrm>
          <a:prstGeom prst="roundRect">
            <a:avLst>
              <a:gd fmla="val 74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6306185" y="2242820"/>
            <a:ext cx="5601335" cy="4341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Зачем это нужно?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Для владельцев заведений это возможность привлечь новых гостей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Для пользователей дает выгоду и возможность увидеть новые заведения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93" name="Google Shape;193;p22" title="napominaite-o-sebe-v-lyuboe-vremy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98" y="1441450"/>
            <a:ext cx="5212401" cy="5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/>
          <p:nvPr/>
        </p:nvSpPr>
        <p:spPr>
          <a:xfrm>
            <a:off x="1593100" y="5193900"/>
            <a:ext cx="2825700" cy="695700"/>
          </a:xfrm>
          <a:prstGeom prst="rect">
            <a:avLst/>
          </a:prstGeom>
          <a:solidFill>
            <a:srgbClr val="20DFCC"/>
          </a:solidFill>
          <a:ln cap="flat" cmpd="sng" w="12700">
            <a:solidFill>
              <a:srgbClr val="20DF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1536300" y="4881525"/>
            <a:ext cx="2499300" cy="312300"/>
          </a:xfrm>
          <a:prstGeom prst="rect">
            <a:avLst/>
          </a:prstGeom>
          <a:solidFill>
            <a:srgbClr val="20DFCC"/>
          </a:solidFill>
          <a:ln cap="flat" cmpd="sng" w="12700">
            <a:solidFill>
              <a:srgbClr val="26E6D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1471225" y="4845975"/>
            <a:ext cx="2499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ДонТур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дизайн от Артемия Лебедева" id="197" name="Google Shape;19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1975" y="4881525"/>
            <a:ext cx="318175" cy="3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1593100" y="5226325"/>
            <a:ext cx="2727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Персональный промокод для вас!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RedCups при заказе от 1000р используйте промокод Dontur1 и получите скидку 10%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/>
          <p:nvPr/>
        </p:nvSpPr>
        <p:spPr>
          <a:xfrm>
            <a:off x="0" y="-12700"/>
            <a:ext cx="12220575" cy="6870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8039735" y="209550"/>
            <a:ext cx="3896995" cy="868680"/>
          </a:xfrm>
          <a:prstGeom prst="roundRect">
            <a:avLst>
              <a:gd fmla="val 3815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8039735" y="88265"/>
            <a:ext cx="6029325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6000">
                <a:latin typeface="Arial Black"/>
                <a:ea typeface="Arial Black"/>
                <a:cs typeface="Arial Black"/>
                <a:sym typeface="Arial Black"/>
              </a:rPr>
              <a:t>Что это?</a:t>
            </a:r>
            <a:endParaRPr sz="6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2144395" y="1391920"/>
            <a:ext cx="9961245" cy="5422900"/>
          </a:xfrm>
          <a:prstGeom prst="roundRect">
            <a:avLst>
              <a:gd fmla="val 11100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2250440" y="1515110"/>
            <a:ext cx="10515600" cy="4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Приложение «Донецк Туризм» — мобильный инструмент для безопасного путешествия по Донецкой области.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Для кого?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Туристы (с акцентом на безопасные зоны).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Местные бизнесы (гостиницы, рестораны).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Культурные институты (для планирования экскурсий).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Цель: Сделать Донецк доступным для туристов, сохраняя историю и культуру.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-36830" y="0"/>
            <a:ext cx="12228830" cy="6858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1414145" y="2365375"/>
            <a:ext cx="9426575" cy="2101215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>
            <p:ph type="title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6000">
                <a:latin typeface="Arial Black"/>
                <a:ea typeface="Arial Black"/>
                <a:cs typeface="Arial Black"/>
                <a:sym typeface="Arial Black"/>
              </a:rPr>
              <a:t>Основные функции приложения</a:t>
            </a:r>
            <a:endParaRPr sz="60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-20955" y="-9525"/>
            <a:ext cx="12232640" cy="686689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360680" y="155575"/>
            <a:ext cx="5701030" cy="1518285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647700" y="258445"/>
            <a:ext cx="5681345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 sz="4000">
                <a:latin typeface="Arial Black"/>
                <a:ea typeface="Arial Black"/>
                <a:cs typeface="Arial Black"/>
                <a:sym typeface="Arial Black"/>
              </a:rPr>
              <a:t>Каталог интересных мест</a:t>
            </a:r>
            <a:endParaRPr sz="4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6568440" y="1800860"/>
            <a:ext cx="5112385" cy="4709160"/>
          </a:xfrm>
          <a:prstGeom prst="roundRect">
            <a:avLst>
              <a:gd fmla="val 9209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12280" y="1825625"/>
            <a:ext cx="4721225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sz="4800">
                <a:latin typeface="Arial Black"/>
                <a:ea typeface="Arial Black"/>
                <a:cs typeface="Arial Black"/>
                <a:sym typeface="Arial Black"/>
              </a:rPr>
              <a:t>Показывает 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sz="4800">
                <a:latin typeface="Arial Black"/>
                <a:ea typeface="Arial Black"/>
                <a:cs typeface="Arial Black"/>
                <a:sym typeface="Arial Black"/>
              </a:rPr>
              <a:t>музеи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sz="4800">
                <a:latin typeface="Arial Black"/>
                <a:ea typeface="Arial Black"/>
                <a:cs typeface="Arial Black"/>
                <a:sym typeface="Arial Black"/>
              </a:rPr>
              <a:t>памятники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sz="4800">
                <a:latin typeface="Arial Black"/>
                <a:ea typeface="Arial Black"/>
                <a:cs typeface="Arial Black"/>
                <a:sym typeface="Arial Black"/>
              </a:rPr>
              <a:t>парки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sz="4800">
                <a:latin typeface="Arial Black"/>
                <a:ea typeface="Arial Black"/>
                <a:cs typeface="Arial Black"/>
                <a:sym typeface="Arial Black"/>
              </a:rPr>
              <a:t>кафе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sz="4800">
                <a:latin typeface="Arial Black"/>
                <a:ea typeface="Arial Black"/>
                <a:cs typeface="Arial Black"/>
                <a:sym typeface="Arial Black"/>
              </a:rPr>
              <a:t>отели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4" name="Google Shape;114;p15" title="569e9796-460d-4f72-95bf-a257607a1f7f.png"/>
          <p:cNvPicPr preferRelativeResize="0"/>
          <p:nvPr/>
        </p:nvPicPr>
        <p:blipFill rotWithShape="1">
          <a:blip r:embed="rId3">
            <a:alphaModFix/>
          </a:blip>
          <a:srcRect b="-999" l="0" r="-180" t="0"/>
          <a:stretch/>
        </p:blipFill>
        <p:spPr>
          <a:xfrm rot="-48">
            <a:off x="1901822" y="1904099"/>
            <a:ext cx="2618720" cy="552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-20320" y="-1270"/>
            <a:ext cx="12211685" cy="686498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448945" y="328295"/>
            <a:ext cx="8131175" cy="1106805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647700" y="258445"/>
            <a:ext cx="794258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Оценки от пользователей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647700" y="1787525"/>
            <a:ext cx="5222240" cy="908685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647700" y="1825625"/>
            <a:ext cx="5203825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Честные оценки мест от пользователей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4" name="Google Shape;124;p16" title="Screen Shot 2025-10-23 at 15.41.03.png"/>
          <p:cNvPicPr preferRelativeResize="0"/>
          <p:nvPr/>
        </p:nvPicPr>
        <p:blipFill rotWithShape="1">
          <a:blip r:embed="rId3">
            <a:alphaModFix/>
          </a:blip>
          <a:srcRect b="0" l="0" r="0" t="20723"/>
          <a:stretch/>
        </p:blipFill>
        <p:spPr>
          <a:xfrm>
            <a:off x="8216125" y="1584325"/>
            <a:ext cx="2932700" cy="516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title="Screen Shot 2025-10-23 at 15.41.03.png"/>
          <p:cNvPicPr preferRelativeResize="0"/>
          <p:nvPr/>
        </p:nvPicPr>
        <p:blipFill rotWithShape="1">
          <a:blip r:embed="rId3">
            <a:alphaModFix/>
          </a:blip>
          <a:srcRect b="0" l="0" r="0" t="20723"/>
          <a:stretch/>
        </p:blipFill>
        <p:spPr>
          <a:xfrm>
            <a:off x="8216125" y="1584325"/>
            <a:ext cx="2932700" cy="516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 title="Screen Shot 2025-10-23 at 15.41.03.png"/>
          <p:cNvPicPr preferRelativeResize="0"/>
          <p:nvPr/>
        </p:nvPicPr>
        <p:blipFill rotWithShape="1">
          <a:blip r:embed="rId3">
            <a:alphaModFix/>
          </a:blip>
          <a:srcRect b="0" l="0" r="0" t="20723"/>
          <a:stretch/>
        </p:blipFill>
        <p:spPr>
          <a:xfrm>
            <a:off x="8216125" y="1584325"/>
            <a:ext cx="2932700" cy="516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 title="Screen Shot 2025-10-23 at 15.41.03.png"/>
          <p:cNvPicPr preferRelativeResize="0"/>
          <p:nvPr/>
        </p:nvPicPr>
        <p:blipFill rotWithShape="1">
          <a:blip r:embed="rId3">
            <a:alphaModFix/>
          </a:blip>
          <a:srcRect b="0" l="0" r="0" t="20723"/>
          <a:stretch/>
        </p:blipFill>
        <p:spPr>
          <a:xfrm>
            <a:off x="8216125" y="1584325"/>
            <a:ext cx="2932700" cy="516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570775" y="3428988"/>
            <a:ext cx="5864100" cy="2839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6" title="Screen Shot 2025-10-23 at 15.41.03.png"/>
          <p:cNvPicPr preferRelativeResize="0"/>
          <p:nvPr/>
        </p:nvPicPr>
        <p:blipFill rotWithShape="1">
          <a:blip r:embed="rId3">
            <a:alphaModFix/>
          </a:blip>
          <a:srcRect b="10952" l="0" r="0" t="74637"/>
          <a:stretch/>
        </p:blipFill>
        <p:spPr>
          <a:xfrm>
            <a:off x="741175" y="3555375"/>
            <a:ext cx="5580101" cy="264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499110" y="267970"/>
            <a:ext cx="4725670" cy="1275715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 txBox="1"/>
          <p:nvPr>
            <p:ph type="title"/>
          </p:nvPr>
        </p:nvSpPr>
        <p:spPr>
          <a:xfrm>
            <a:off x="647700" y="258445"/>
            <a:ext cx="5939155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Информация и маршрут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48325" y="1995975"/>
            <a:ext cx="4139400" cy="8208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604520" y="3752850"/>
            <a:ext cx="4011295" cy="173228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/>
          <p:nvPr>
            <p:ph idx="1" type="body"/>
          </p:nvPr>
        </p:nvSpPr>
        <p:spPr>
          <a:xfrm>
            <a:off x="647700" y="1995975"/>
            <a:ext cx="4588500" cy="4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Интеграция Яндекс картами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При выборе места показывает расстояние и путь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9" name="Google Shape;139;p17" title="localhost_5173_map(Samsung Galaxy S20 Ultra)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949" y="152400"/>
            <a:ext cx="2950220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 title="i (1).jfif"/>
          <p:cNvPicPr preferRelativeResize="0"/>
          <p:nvPr/>
        </p:nvPicPr>
        <p:blipFill rotWithShape="1">
          <a:blip r:embed="rId4">
            <a:alphaModFix/>
          </a:blip>
          <a:srcRect b="4734" l="23188" r="24750" t="0"/>
          <a:stretch/>
        </p:blipFill>
        <p:spPr>
          <a:xfrm rot="972010">
            <a:off x="5058285" y="1709524"/>
            <a:ext cx="2329423" cy="23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-20320" y="-11430"/>
            <a:ext cx="12201525" cy="687514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478790" y="442595"/>
            <a:ext cx="6344285" cy="927735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647700" y="258445"/>
            <a:ext cx="627634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Карточки локаций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7567930" y="3261995"/>
            <a:ext cx="3931285" cy="2248535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7748385" y="3432170"/>
            <a:ext cx="3377700" cy="25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Фото, описание, расстояние, оценки в одном кадре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0" name="Google Shape;150;p18" title="Screen Shot 2025-10-23 at 15.26.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574" y="1675375"/>
            <a:ext cx="2282063" cy="506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-20320" y="8255"/>
            <a:ext cx="12231370" cy="687514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406400" y="276225"/>
            <a:ext cx="3971290" cy="1548765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9"/>
          <p:cNvSpPr txBox="1"/>
          <p:nvPr>
            <p:ph type="title"/>
          </p:nvPr>
        </p:nvSpPr>
        <p:spPr>
          <a:xfrm>
            <a:off x="647700" y="258445"/>
            <a:ext cx="576961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Список избранного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407035" y="3651885"/>
            <a:ext cx="3796665" cy="25908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647700" y="3731260"/>
            <a:ext cx="3556000" cy="2446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Список сохраненных мест для планирования путешествия</a:t>
            </a:r>
            <a:endParaRPr sz="32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0" name="Google Shape;160;p19" title="7cec11fc-5226-4b41-8a33-1b0fe17089f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176" y="638237"/>
            <a:ext cx="2512775" cy="558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/>
        </p:nvSpPr>
        <p:spPr>
          <a:xfrm>
            <a:off x="-48895" y="0"/>
            <a:ext cx="12240895" cy="689991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267335" y="216535"/>
            <a:ext cx="10424795" cy="130048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6929120" y="1825625"/>
            <a:ext cx="4973955" cy="4443095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«Донецк Туризм» — ваш ключ к путешествию в регионе!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7180580" y="2014855"/>
            <a:ext cx="4687570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Регистрация бесплатна — начните с первого шага.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Поддержите проект: Помогите сделать Донецк частью глобальной туристической сети.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«Пусть история Донецка станет частью ваших путешествий»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70" name="Google Shape;170;p20" title="localhost_5173_map(Samsung Galaxy S20 Ultra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30" y="2014850"/>
            <a:ext cx="308743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